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863" r:id="rId4"/>
    <p:sldId id="870" r:id="rId5"/>
    <p:sldId id="871" r:id="rId6"/>
    <p:sldId id="872" r:id="rId7"/>
    <p:sldId id="873" r:id="rId8"/>
    <p:sldId id="874" r:id="rId9"/>
    <p:sldId id="875" r:id="rId10"/>
    <p:sldId id="864" r:id="rId11"/>
    <p:sldId id="853" r:id="rId12"/>
    <p:sldId id="876" r:id="rId13"/>
    <p:sldId id="877" r:id="rId14"/>
    <p:sldId id="878" r:id="rId15"/>
    <p:sldId id="879" r:id="rId1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64" d="100"/>
          <a:sy n="64"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9/4/2020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9/4/2020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9/4/2020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9/4/2020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9/4/2020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9/4/2020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9/4/2020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323439"/>
          </a:xfrm>
          <a:prstGeom prst="rect">
            <a:avLst/>
          </a:prstGeom>
          <a:noFill/>
        </p:spPr>
        <p:txBody>
          <a:bodyPr wrap="square" rtlCol="0">
            <a:spAutoFit/>
          </a:bodyPr>
          <a:lstStyle/>
          <a:p>
            <a:pPr algn="ctr"/>
            <a:r>
              <a:rPr lang="en-US" sz="4000" b="1" dirty="0">
                <a:latin typeface="Candara" panose="020E0502030303020204" pitchFamily="34" charset="0"/>
              </a:rPr>
              <a:t>The Call to Remember Christ</a:t>
            </a:r>
          </a:p>
          <a:p>
            <a:pPr algn="ctr"/>
            <a:r>
              <a:rPr lang="en-US" sz="4000" b="1" dirty="0">
                <a:latin typeface="Candara" panose="020E0502030303020204" pitchFamily="34" charset="0"/>
              </a:rPr>
              <a:t>Mark 14:22-26</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September 6, 2020</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exhortation to remember </a:t>
            </a:r>
            <a:r>
              <a:rPr lang="en-US" sz="3800" b="1" cap="none" baseline="30000" dirty="0">
                <a:solidFill>
                  <a:srgbClr val="00B0F0"/>
                </a:solidFill>
                <a:latin typeface="+mn-lt"/>
              </a:rPr>
              <a:t>(22-23)</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200329"/>
          </a:xfrm>
          <a:prstGeom prst="rect">
            <a:avLst/>
          </a:prstGeom>
          <a:noFill/>
        </p:spPr>
        <p:txBody>
          <a:bodyPr wrap="square" rtlCol="0">
            <a:spAutoFit/>
          </a:bodyPr>
          <a:lstStyle/>
          <a:p>
            <a:pPr marL="0" marR="0" algn="just">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a:t>
            </a:r>
            <a:r>
              <a:rPr lang="en-US" sz="2400" i="1" dirty="0">
                <a:effectLst/>
                <a:latin typeface="Calibri" panose="020F0502020204030204" pitchFamily="34" charset="0"/>
                <a:ea typeface="Calibri" panose="020F0502020204030204" pitchFamily="34" charset="0"/>
                <a:cs typeface="Calibri" panose="020F0502020204030204" pitchFamily="34" charset="0"/>
              </a:rPr>
              <a:t>While they were eating, He took some bread, and after a blessing He broke it, and gave it to them, and said, ‘Take it; this is My body.’ </a:t>
            </a:r>
            <a:r>
              <a:rPr lang="en-US" sz="2400" dirty="0">
                <a:effectLst/>
                <a:latin typeface="Calibri" panose="020F0502020204030204" pitchFamily="34" charset="0"/>
                <a:ea typeface="Calibri" panose="020F0502020204030204" pitchFamily="34" charset="0"/>
                <a:cs typeface="Calibri" panose="020F0502020204030204" pitchFamily="34" charset="0"/>
              </a:rPr>
              <a:t>23</a:t>
            </a:r>
            <a:r>
              <a:rPr lang="en-US" sz="2400" i="1" dirty="0">
                <a:effectLst/>
                <a:latin typeface="Calibri" panose="020F0502020204030204" pitchFamily="34" charset="0"/>
                <a:ea typeface="Calibri" panose="020F0502020204030204" pitchFamily="34" charset="0"/>
                <a:cs typeface="Calibri" panose="020F0502020204030204" pitchFamily="34" charset="0"/>
              </a:rPr>
              <a:t> And when He had taken a cup and given thanks, He gave it to them, and they all drank from it</a:t>
            </a:r>
            <a:r>
              <a:rPr lang="en-US" sz="2400" dirty="0">
                <a:effectLst/>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84A9D5F-E285-4F57-B146-37A8E9800DE3}"/>
              </a:ext>
            </a:extLst>
          </p:cNvPr>
          <p:cNvSpPr txBox="1"/>
          <p:nvPr/>
        </p:nvSpPr>
        <p:spPr>
          <a:xfrm>
            <a:off x="267280" y="2237293"/>
            <a:ext cx="11590636" cy="1077218"/>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bread (22)</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cup (23)</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31800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explanation of remembering </a:t>
            </a:r>
            <a:r>
              <a:rPr lang="en-US" sz="3800" b="1" cap="none" baseline="30000" dirty="0">
                <a:solidFill>
                  <a:srgbClr val="00B0F0"/>
                </a:solidFill>
                <a:latin typeface="+mn-lt"/>
              </a:rPr>
              <a:t>(24)</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461665"/>
          </a:xfrm>
          <a:prstGeom prst="rect">
            <a:avLst/>
          </a:prstGeom>
          <a:noFill/>
        </p:spPr>
        <p:txBody>
          <a:bodyPr wrap="square" rtlCol="0">
            <a:spAutoFit/>
          </a:bodyPr>
          <a:lstStyle/>
          <a:p>
            <a:pPr marL="0" marR="0" algn="just">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And He said to them, ‘This is My blood of the covenant, which is poured out for many</a:t>
            </a:r>
            <a:r>
              <a:rPr lang="en-US" sz="2400" dirty="0">
                <a:effectLst/>
                <a:latin typeface="Calibri" panose="020F0502020204030204" pitchFamily="34" charset="0"/>
                <a:ea typeface="Calibri" panose="020F0502020204030204" pitchFamily="34" charset="0"/>
                <a:cs typeface="Calibri" panose="020F0502020204030204" pitchFamily="34" charset="0"/>
              </a:rPr>
              <a:t>.’”</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84A9D5F-E285-4F57-B146-37A8E9800DE3}"/>
              </a:ext>
            </a:extLst>
          </p:cNvPr>
          <p:cNvSpPr txBox="1"/>
          <p:nvPr/>
        </p:nvSpPr>
        <p:spPr>
          <a:xfrm>
            <a:off x="267280" y="1727630"/>
            <a:ext cx="11590636" cy="1077218"/>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What is a covenant? </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What does the New Covenant do?</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70474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The expectation of remembering </a:t>
            </a:r>
            <a:r>
              <a:rPr lang="en-US" sz="3800" b="1" cap="none" baseline="30000" dirty="0">
                <a:solidFill>
                  <a:srgbClr val="00B0F0"/>
                </a:solidFill>
                <a:latin typeface="+mn-lt"/>
              </a:rPr>
              <a:t>(25)</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830997"/>
          </a:xfrm>
          <a:prstGeom prst="rect">
            <a:avLst/>
          </a:prstGeom>
          <a:noFill/>
        </p:spPr>
        <p:txBody>
          <a:bodyPr wrap="square" rtlCol="0">
            <a:spAutoFit/>
          </a:bodyPr>
          <a:lstStyle/>
          <a:p>
            <a:pPr marL="0" marR="0" algn="just">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a:t>
            </a:r>
            <a:r>
              <a:rPr lang="en-US" sz="2400" i="1" dirty="0">
                <a:effectLst/>
                <a:latin typeface="Calibri" panose="020F0502020204030204" pitchFamily="34" charset="0"/>
                <a:ea typeface="Calibri" panose="020F0502020204030204" pitchFamily="34" charset="0"/>
                <a:cs typeface="Calibri" panose="020F0502020204030204" pitchFamily="34" charset="0"/>
              </a:rPr>
              <a:t>Truly I say to you, I will never again drink of the fruit of the vine until that day when I drink it new in the kingdom of God</a:t>
            </a: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84A9D5F-E285-4F57-B146-37A8E9800DE3}"/>
              </a:ext>
            </a:extLst>
          </p:cNvPr>
          <p:cNvSpPr txBox="1"/>
          <p:nvPr/>
        </p:nvSpPr>
        <p:spPr>
          <a:xfrm>
            <a:off x="267280" y="1727630"/>
            <a:ext cx="11590636" cy="584775"/>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A literal, one thousand year Kingdom</a:t>
            </a:r>
          </a:p>
        </p:txBody>
      </p:sp>
    </p:spTree>
    <p:extLst>
      <p:ext uri="{BB962C8B-B14F-4D97-AF65-F5344CB8AC3E}">
        <p14:creationId xmlns:p14="http://schemas.microsoft.com/office/powerpoint/2010/main" val="21007228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4"/>
            </a:pPr>
            <a:r>
              <a:rPr lang="en-US" sz="3800" b="1" cap="none" dirty="0">
                <a:solidFill>
                  <a:srgbClr val="00B0F0"/>
                </a:solidFill>
                <a:latin typeface="+mn-lt"/>
              </a:rPr>
              <a:t>The exultation in remembering </a:t>
            </a:r>
            <a:r>
              <a:rPr lang="en-US" sz="3800" b="1" cap="none" baseline="30000" dirty="0">
                <a:solidFill>
                  <a:srgbClr val="00B0F0"/>
                </a:solidFill>
                <a:latin typeface="+mn-lt"/>
              </a:rPr>
              <a:t>(25)</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461665"/>
          </a:xfrm>
          <a:prstGeom prst="rect">
            <a:avLst/>
          </a:prstGeom>
          <a:noFill/>
        </p:spPr>
        <p:txBody>
          <a:bodyPr wrap="square" rtlCol="0">
            <a:spAutoFit/>
          </a:bodyPr>
          <a:lstStyle/>
          <a:p>
            <a:pPr marL="0" marR="0" algn="just">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a:t>
            </a:r>
            <a:r>
              <a:rPr lang="en-US" sz="2400" i="1" dirty="0">
                <a:effectLst/>
                <a:latin typeface="Calibri" panose="020F0502020204030204" pitchFamily="34" charset="0"/>
                <a:ea typeface="Calibri" panose="020F0502020204030204" pitchFamily="34" charset="0"/>
                <a:cs typeface="Calibri" panose="020F0502020204030204" pitchFamily="34" charset="0"/>
              </a:rPr>
              <a:t>After singing a hymn, they went out to the Mount of Olives</a:t>
            </a: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84A9D5F-E285-4F57-B146-37A8E9800DE3}"/>
              </a:ext>
            </a:extLst>
          </p:cNvPr>
          <p:cNvSpPr txBox="1"/>
          <p:nvPr/>
        </p:nvSpPr>
        <p:spPr>
          <a:xfrm>
            <a:off x="267280" y="1517770"/>
            <a:ext cx="11590636" cy="584775"/>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A time of praise to God</a:t>
            </a:r>
          </a:p>
        </p:txBody>
      </p:sp>
      <p:sp>
        <p:nvSpPr>
          <p:cNvPr id="5" name="TextBox 4">
            <a:extLst>
              <a:ext uri="{FF2B5EF4-FFF2-40B4-BE49-F238E27FC236}">
                <a16:creationId xmlns:a16="http://schemas.microsoft.com/office/drawing/2014/main" id="{2F1AE3D4-746A-4301-A2A3-533E724BCE01}"/>
              </a:ext>
            </a:extLst>
          </p:cNvPr>
          <p:cNvSpPr txBox="1"/>
          <p:nvPr/>
        </p:nvSpPr>
        <p:spPr>
          <a:xfrm>
            <a:off x="269780" y="2734469"/>
            <a:ext cx="11590636" cy="1754326"/>
          </a:xfrm>
          <a:prstGeom prst="rect">
            <a:avLst/>
          </a:prstGeom>
          <a:noFill/>
        </p:spPr>
        <p:txBody>
          <a:bodyPr wrap="square" rtlCol="0">
            <a:spAutoFit/>
          </a:bodyPr>
          <a:lstStyle/>
          <a:p>
            <a:pPr marR="0" algn="ctr">
              <a:spcBef>
                <a:spcPts val="0"/>
              </a:spcBef>
              <a:spcAft>
                <a:spcPts val="0"/>
              </a:spcAft>
            </a:pPr>
            <a:r>
              <a:rPr lang="en-US" sz="3600" dirty="0"/>
              <a:t>“</a:t>
            </a:r>
            <a:r>
              <a:rPr lang="en-US" sz="3600" i="1" dirty="0"/>
              <a:t>Give thanks to the Lord, for He is good; </a:t>
            </a:r>
          </a:p>
          <a:p>
            <a:pPr marR="0" algn="ctr">
              <a:spcBef>
                <a:spcPts val="0"/>
              </a:spcBef>
              <a:spcAft>
                <a:spcPts val="0"/>
              </a:spcAft>
            </a:pPr>
            <a:r>
              <a:rPr lang="en-US" sz="3600" i="1" dirty="0"/>
              <a:t>for His lovingkindness is everlasting.” </a:t>
            </a:r>
          </a:p>
          <a:p>
            <a:pPr marR="0" algn="ctr">
              <a:spcBef>
                <a:spcPts val="0"/>
              </a:spcBef>
              <a:spcAft>
                <a:spcPts val="0"/>
              </a:spcAft>
            </a:pPr>
            <a:r>
              <a:rPr lang="en-US" sz="3600" i="1" dirty="0"/>
              <a:t>(Psalm 118:1)</a:t>
            </a:r>
            <a:r>
              <a:rPr lang="en-US" sz="3600" dirty="0"/>
              <a:t>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45330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5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Remember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3970318"/>
          </a:xfrm>
          <a:prstGeom prst="rect">
            <a:avLst/>
          </a:prstGeom>
          <a:noFill/>
        </p:spPr>
        <p:txBody>
          <a:bodyPr wrap="square" rtlCol="0">
            <a:spAutoFit/>
          </a:bodyPr>
          <a:lstStyle/>
          <a:p>
            <a:pPr marL="342900" marR="0" lvl="0" indent="-342900" algn="just">
              <a:spcBef>
                <a:spcPts val="0"/>
              </a:spcBef>
              <a:spcAft>
                <a:spcPts val="0"/>
              </a:spcAft>
              <a:buFont typeface="+mj-lt"/>
              <a:buAutoNum type="arabi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Let us remember our unity in Christ. </a:t>
            </a:r>
          </a:p>
          <a:p>
            <a:pPr marL="342900" marR="0" lvl="0" indent="-342900" algn="just">
              <a:spcBef>
                <a:spcPts val="0"/>
              </a:spcBef>
              <a:spcAft>
                <a:spcPts val="0"/>
              </a:spcAft>
              <a:buFont typeface="+mj-lt"/>
              <a:buAutoNum type="arabi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Let us remember our hearts – we must examine our hearts, making sure that there is no unconfessed or unrepentant sin. </a:t>
            </a:r>
          </a:p>
          <a:p>
            <a:pPr marL="342900" marR="0" lvl="0" indent="-342900" algn="just">
              <a:spcBef>
                <a:spcPts val="0"/>
              </a:spcBef>
              <a:spcAft>
                <a:spcPts val="0"/>
              </a:spcAft>
              <a:buFont typeface="+mj-lt"/>
              <a:buAutoNum type="arabi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Let us remember His sacrifice  –  let us never allow our heart and minds to remain indifferent, apathetic, and unmoved by what Christ has done for us.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794432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323439"/>
          </a:xfrm>
          <a:prstGeom prst="rect">
            <a:avLst/>
          </a:prstGeom>
          <a:noFill/>
        </p:spPr>
        <p:txBody>
          <a:bodyPr wrap="square" rtlCol="0">
            <a:spAutoFit/>
          </a:bodyPr>
          <a:lstStyle/>
          <a:p>
            <a:pPr algn="ctr"/>
            <a:r>
              <a:rPr lang="en-US" sz="4000" b="1" dirty="0">
                <a:latin typeface="Candara" panose="020E0502030303020204" pitchFamily="34" charset="0"/>
              </a:rPr>
              <a:t>The Call to Remember Christ</a:t>
            </a:r>
          </a:p>
          <a:p>
            <a:pPr algn="ctr"/>
            <a:r>
              <a:rPr lang="en-US" sz="4000" b="1" dirty="0">
                <a:latin typeface="Candara" panose="020E0502030303020204" pitchFamily="34" charset="0"/>
              </a:rPr>
              <a:t>Mark 14:22-26</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September 6, 2020</a:t>
            </a:r>
          </a:p>
        </p:txBody>
      </p:sp>
    </p:spTree>
    <p:extLst>
      <p:ext uri="{BB962C8B-B14F-4D97-AF65-F5344CB8AC3E}">
        <p14:creationId xmlns:p14="http://schemas.microsoft.com/office/powerpoint/2010/main" val="377408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14:22-26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4928850"/>
          </a:xfrm>
          <a:prstGeom prst="rect">
            <a:avLst/>
          </a:prstGeom>
          <a:noFill/>
        </p:spPr>
        <p:txBody>
          <a:bodyPr wrap="square" rtlCol="0">
            <a:spAutoFit/>
          </a:bodyPr>
          <a:lstStyle/>
          <a:p>
            <a:pPr marL="0" marR="0" algn="just">
              <a:lnSpc>
                <a:spcPct val="97000"/>
              </a:lnSpc>
              <a:spcBef>
                <a:spcPts val="0"/>
              </a:spcBef>
              <a:spcAft>
                <a:spcPts val="0"/>
              </a:spcAft>
            </a:pPr>
            <a:r>
              <a:rPr lang="en-US" sz="3600" i="1" dirty="0">
                <a:effectLst/>
                <a:latin typeface="Calibri" panose="020F0502020204030204" pitchFamily="34" charset="0"/>
                <a:ea typeface="Times New Roman" panose="02020603050405020304" pitchFamily="18" charset="0"/>
              </a:rPr>
              <a:t>22 While they were eating, He took some bread, and after a blessing He broke it, and gave it to them, and said, "Take it; this is My body." 23 And when He had taken a cup and given thanks, He gave it to them, and they all drank from it. 24 And He said to them, "This is My blood of the covenant, which is poured out for many. 25 "Truly I say to you, I will never again drink of the fruit of the vine until that day when I drink it new in the kingdom of God." 26 After singing a hymn, they went out to the Mount of Olives.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Cavendish Laboratory</a:t>
            </a:r>
          </a:p>
        </p:txBody>
      </p:sp>
      <p:sp>
        <p:nvSpPr>
          <p:cNvPr id="2" name="TextBox 1">
            <a:extLst>
              <a:ext uri="{FF2B5EF4-FFF2-40B4-BE49-F238E27FC236}">
                <a16:creationId xmlns:a16="http://schemas.microsoft.com/office/drawing/2014/main" id="{F08A2007-B9E6-48A8-9E5E-C98EDFD53C8F}"/>
              </a:ext>
            </a:extLst>
          </p:cNvPr>
          <p:cNvSpPr txBox="1"/>
          <p:nvPr/>
        </p:nvSpPr>
        <p:spPr>
          <a:xfrm>
            <a:off x="0" y="927540"/>
            <a:ext cx="12192000" cy="510268"/>
          </a:xfrm>
          <a:prstGeom prst="rect">
            <a:avLst/>
          </a:prstGeom>
          <a:noFill/>
        </p:spPr>
        <p:txBody>
          <a:bodyPr wrap="square" rtlCol="0">
            <a:spAutoFit/>
          </a:bodyPr>
          <a:lstStyle/>
          <a:p>
            <a:pPr marL="0" marR="0" algn="ctr">
              <a:lnSpc>
                <a:spcPct val="97000"/>
              </a:lnSpc>
              <a:spcBef>
                <a:spcPts val="0"/>
              </a:spcBef>
              <a:spcAft>
                <a:spcPts val="0"/>
              </a:spcAft>
            </a:pPr>
            <a:r>
              <a:rPr lang="en-US" sz="2800" cap="all" dirty="0">
                <a:effectLst/>
                <a:latin typeface="Arial" panose="020B0604020202020204" pitchFamily="34" charset="0"/>
                <a:ea typeface="Times New Roman" panose="02020603050405020304" pitchFamily="18" charset="0"/>
              </a:rPr>
              <a:t>Magna opera Domini, </a:t>
            </a:r>
            <a:r>
              <a:rPr lang="en-US" sz="2800" cap="all" dirty="0" err="1">
                <a:effectLst/>
                <a:latin typeface="Arial" panose="020B0604020202020204" pitchFamily="34" charset="0"/>
                <a:ea typeface="Times New Roman" panose="02020603050405020304" pitchFamily="18" charset="0"/>
              </a:rPr>
              <a:t>exquisita</a:t>
            </a:r>
            <a:r>
              <a:rPr lang="en-US" sz="2800" cap="all" dirty="0">
                <a:effectLst/>
                <a:latin typeface="Arial" panose="020B0604020202020204" pitchFamily="34" charset="0"/>
                <a:ea typeface="Times New Roman" panose="02020603050405020304" pitchFamily="18" charset="0"/>
              </a:rPr>
              <a:t> in </a:t>
            </a:r>
            <a:r>
              <a:rPr lang="en-US" sz="2800" cap="all" dirty="0" err="1">
                <a:effectLst/>
                <a:latin typeface="Arial" panose="020B0604020202020204" pitchFamily="34" charset="0"/>
                <a:ea typeface="Times New Roman" panose="02020603050405020304" pitchFamily="18" charset="0"/>
              </a:rPr>
              <a:t>omnes</a:t>
            </a:r>
            <a:r>
              <a:rPr lang="en-US" sz="2800" cap="all" dirty="0">
                <a:effectLst/>
                <a:latin typeface="Arial" panose="020B0604020202020204" pitchFamily="34" charset="0"/>
                <a:ea typeface="Times New Roman" panose="02020603050405020304" pitchFamily="18" charset="0"/>
              </a:rPr>
              <a:t> </a:t>
            </a:r>
            <a:r>
              <a:rPr lang="en-US" sz="2800" cap="all" dirty="0" err="1">
                <a:effectLst/>
                <a:latin typeface="Arial" panose="020B0604020202020204" pitchFamily="34" charset="0"/>
                <a:ea typeface="Times New Roman" panose="02020603050405020304" pitchFamily="18" charset="0"/>
              </a:rPr>
              <a:t>voluntates</a:t>
            </a:r>
            <a:r>
              <a:rPr lang="en-US" sz="2800" cap="all" dirty="0">
                <a:effectLst/>
                <a:latin typeface="Arial" panose="020B0604020202020204" pitchFamily="34" charset="0"/>
                <a:ea typeface="Times New Roman" panose="02020603050405020304" pitchFamily="18" charset="0"/>
              </a:rPr>
              <a:t> </a:t>
            </a:r>
            <a:r>
              <a:rPr lang="en-US" sz="2800" cap="all" dirty="0" err="1">
                <a:effectLst/>
                <a:latin typeface="Arial" panose="020B0604020202020204" pitchFamily="34" charset="0"/>
                <a:ea typeface="Times New Roman" panose="02020603050405020304" pitchFamily="18" charset="0"/>
              </a:rPr>
              <a:t>ejus</a:t>
            </a:r>
            <a:r>
              <a:rPr lang="en-US" sz="2800" cap="all" dirty="0">
                <a:effectLst/>
                <a:latin typeface="Arial" panose="020B0604020202020204" pitchFamily="34" charset="0"/>
                <a:ea typeface="Times New Roman" panose="02020603050405020304" pitchFamily="18" charset="0"/>
              </a:rPr>
              <a:t>.</a:t>
            </a:r>
            <a:endParaRPr lang="en-US" sz="2800" cap="al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67876F0-FCE6-4290-9988-D41024E7BA82}"/>
              </a:ext>
            </a:extLst>
          </p:cNvPr>
          <p:cNvSpPr txBox="1"/>
          <p:nvPr/>
        </p:nvSpPr>
        <p:spPr>
          <a:xfrm>
            <a:off x="488515" y="1703540"/>
            <a:ext cx="11047956" cy="1938992"/>
          </a:xfrm>
          <a:prstGeom prst="rect">
            <a:avLst/>
          </a:prstGeom>
          <a:noFill/>
        </p:spPr>
        <p:txBody>
          <a:bodyPr wrap="square" rtlCol="0">
            <a:spAutoFit/>
          </a:bodyPr>
          <a:lstStyle/>
          <a:p>
            <a:pPr algn="ctr"/>
            <a:r>
              <a:rPr lang="en-US" sz="4000" dirty="0"/>
              <a:t>Great are the works of the LORD,</a:t>
            </a:r>
          </a:p>
          <a:p>
            <a:pPr algn="ctr"/>
            <a:r>
              <a:rPr lang="en-US" sz="4000" dirty="0"/>
              <a:t>they are studied by all who delight in them</a:t>
            </a:r>
          </a:p>
          <a:p>
            <a:pPr algn="ctr"/>
            <a:r>
              <a:rPr lang="en-US" sz="4000" dirty="0"/>
              <a:t>(Psalm 111:2)</a:t>
            </a:r>
          </a:p>
        </p:txBody>
      </p:sp>
    </p:spTree>
    <p:extLst>
      <p:ext uri="{BB962C8B-B14F-4D97-AF65-F5344CB8AC3E}">
        <p14:creationId xmlns:p14="http://schemas.microsoft.com/office/powerpoint/2010/main" val="33931366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God Knows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883593"/>
          </a:xfrm>
          <a:prstGeom prst="rect">
            <a:avLst/>
          </a:prstGeom>
          <a:noFill/>
        </p:spPr>
        <p:txBody>
          <a:bodyPr wrap="square" rtlCol="0">
            <a:spAutoFit/>
          </a:bodyPr>
          <a:lstStyle/>
          <a:p>
            <a:pPr marL="0" marR="0" algn="just">
              <a:lnSpc>
                <a:spcPct val="97000"/>
              </a:lnSpc>
              <a:spcBef>
                <a:spcPts val="0"/>
              </a:spcBef>
              <a:spcAft>
                <a:spcPts val="0"/>
              </a:spcAft>
            </a:pPr>
            <a:r>
              <a:rPr lang="en-US" sz="4000" dirty="0">
                <a:effectLst/>
                <a:latin typeface="Arial" panose="020B0604020202020204" pitchFamily="34" charset="0"/>
                <a:ea typeface="Times New Roman" panose="02020603050405020304" pitchFamily="18" charset="0"/>
              </a:rPr>
              <a:t>God knows that His people are in constant danger of forgetting who they are as well as whose they are.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E1E6B5C-E1C5-4DE5-8943-0344DE3F900A}"/>
              </a:ext>
            </a:extLst>
          </p:cNvPr>
          <p:cNvSpPr txBox="1"/>
          <p:nvPr/>
        </p:nvSpPr>
        <p:spPr>
          <a:xfrm>
            <a:off x="288192" y="3995422"/>
            <a:ext cx="11590636" cy="1286506"/>
          </a:xfrm>
          <a:prstGeom prst="rect">
            <a:avLst/>
          </a:prstGeom>
          <a:noFill/>
        </p:spPr>
        <p:txBody>
          <a:bodyPr wrap="square" rtlCol="0">
            <a:spAutoFit/>
          </a:bodyPr>
          <a:lstStyle/>
          <a:p>
            <a:pPr marL="0" marR="0" algn="ctr">
              <a:lnSpc>
                <a:spcPct val="97000"/>
              </a:lnSpc>
              <a:spcBef>
                <a:spcPts val="0"/>
              </a:spcBef>
              <a:spcAft>
                <a:spcPts val="0"/>
              </a:spcAft>
            </a:pPr>
            <a:r>
              <a:rPr lang="en-US" sz="4000" i="1" dirty="0">
                <a:effectLst/>
                <a:ea typeface="Times New Roman" panose="02020603050405020304" pitchFamily="18" charset="0"/>
              </a:rPr>
              <a:t>Remember not to forget and do not forget to remember the LORD! </a:t>
            </a:r>
            <a:endParaRPr lang="en-US" sz="4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61124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Deuteronomy 4:9-10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9 Only give heed to yourself and keep your soul diligently, so that </a:t>
            </a:r>
            <a:r>
              <a:rPr lang="en-US" sz="3600" i="1" u="sng" dirty="0">
                <a:effectLst/>
                <a:latin typeface="Calibri" panose="020F0502020204030204" pitchFamily="34" charset="0"/>
                <a:ea typeface="Calibri" panose="020F0502020204030204" pitchFamily="34" charset="0"/>
                <a:cs typeface="Calibri" panose="020F0502020204030204" pitchFamily="34" charset="0"/>
              </a:rPr>
              <a:t>you do not forget</a:t>
            </a:r>
            <a:r>
              <a:rPr lang="en-US" sz="3600" i="1" dirty="0">
                <a:effectLst/>
                <a:latin typeface="Calibri" panose="020F0502020204030204" pitchFamily="34" charset="0"/>
                <a:ea typeface="Calibri" panose="020F0502020204030204" pitchFamily="34" charset="0"/>
                <a:cs typeface="Calibri" panose="020F0502020204030204" pitchFamily="34" charset="0"/>
              </a:rPr>
              <a:t> the things which your eyes have seen and they do not depart from your heart all the days of your life; but make them known to your sons and your grandsons. 10 </a:t>
            </a:r>
            <a:r>
              <a:rPr lang="en-US" sz="3600" i="1" u="sng" dirty="0">
                <a:effectLst/>
                <a:latin typeface="Calibri" panose="020F0502020204030204" pitchFamily="34" charset="0"/>
                <a:ea typeface="Calibri" panose="020F0502020204030204" pitchFamily="34" charset="0"/>
                <a:cs typeface="Calibri" panose="020F0502020204030204" pitchFamily="34" charset="0"/>
              </a:rPr>
              <a:t>Remember</a:t>
            </a:r>
            <a:r>
              <a:rPr lang="en-US" sz="3600" i="1" dirty="0">
                <a:effectLst/>
                <a:latin typeface="Calibri" panose="020F0502020204030204" pitchFamily="34" charset="0"/>
                <a:ea typeface="Calibri" panose="020F0502020204030204" pitchFamily="34" charset="0"/>
                <a:cs typeface="Calibri" panose="020F0502020204030204" pitchFamily="34" charset="0"/>
              </a:rPr>
              <a:t> the day you stood before the LORD your God at Horeb, when the LORD said to me, 'Assemble the people to Me, that I may let them hear My words so they may learn to fear Me all the days they live on the earth, and that they may teach their children.'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86076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Deuteronomy 8:10-14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10 When you have eaten and are satisfied, you shall bless the LORD your God for the good land which He has given you. 11 </a:t>
            </a:r>
            <a:r>
              <a:rPr lang="en-US" sz="3200" i="1" u="sng" dirty="0">
                <a:effectLst/>
                <a:latin typeface="Calibri" panose="020F0502020204030204" pitchFamily="34" charset="0"/>
                <a:ea typeface="Calibri" panose="020F0502020204030204" pitchFamily="34" charset="0"/>
                <a:cs typeface="Calibri" panose="020F0502020204030204" pitchFamily="34" charset="0"/>
              </a:rPr>
              <a:t>Beware that you do not forget the LORD your God</a:t>
            </a:r>
            <a:r>
              <a:rPr lang="en-US" sz="3200" i="1" dirty="0">
                <a:effectLst/>
                <a:latin typeface="Calibri" panose="020F0502020204030204" pitchFamily="34" charset="0"/>
                <a:ea typeface="Calibri" panose="020F0502020204030204" pitchFamily="34" charset="0"/>
                <a:cs typeface="Calibri" panose="020F0502020204030204" pitchFamily="34" charset="0"/>
              </a:rPr>
              <a:t> by not keeping His commandments and His ordinances and His statutes which I am commanding you today; 12 otherwise, when you have eaten and are satisfied, and have built good houses and lived in them, 13 and when your herds and your flocks multiply, and your silver and gold multiply, and all that you have multiplies, 14 then your heart will become proud and </a:t>
            </a:r>
            <a:r>
              <a:rPr lang="en-US" sz="3200" i="1" u="sng" dirty="0">
                <a:effectLst/>
                <a:latin typeface="Calibri" panose="020F0502020204030204" pitchFamily="34" charset="0"/>
                <a:ea typeface="Calibri" panose="020F0502020204030204" pitchFamily="34" charset="0"/>
                <a:cs typeface="Calibri" panose="020F0502020204030204" pitchFamily="34" charset="0"/>
              </a:rPr>
              <a:t>you will forget the LORD your God</a:t>
            </a:r>
            <a:r>
              <a:rPr lang="en-US" sz="3200" i="1" dirty="0">
                <a:effectLst/>
                <a:latin typeface="Calibri" panose="020F0502020204030204" pitchFamily="34" charset="0"/>
                <a:ea typeface="Calibri" panose="020F0502020204030204" pitchFamily="34" charset="0"/>
                <a:cs typeface="Calibri" panose="020F0502020204030204" pitchFamily="34" charset="0"/>
              </a:rPr>
              <a:t> who brought you out from the land of Egypt, out of the house of slavery.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267839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Remember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167114"/>
          </a:xfrm>
          <a:prstGeom prst="rect">
            <a:avLst/>
          </a:prstGeom>
          <a:noFill/>
        </p:spPr>
        <p:txBody>
          <a:bodyPr wrap="square" rtlCol="0">
            <a:spAutoFit/>
          </a:bodyPr>
          <a:lstStyle/>
          <a:p>
            <a:pPr marL="0" marR="0" algn="just">
              <a:lnSpc>
                <a:spcPct val="97000"/>
              </a:lnSpc>
              <a:spcBef>
                <a:spcPts val="0"/>
              </a:spcBef>
              <a:spcAft>
                <a:spcPts val="0"/>
              </a:spcAft>
            </a:pPr>
            <a:r>
              <a:rPr lang="en-US" sz="3600" dirty="0">
                <a:latin typeface="Arial" panose="020B0604020202020204" pitchFamily="34" charset="0"/>
                <a:ea typeface="Times New Roman" panose="02020603050405020304" pitchFamily="18" charset="0"/>
              </a:rPr>
              <a:t>O</a:t>
            </a:r>
            <a:r>
              <a:rPr lang="en-US" sz="3600" dirty="0">
                <a:effectLst/>
                <a:latin typeface="Arial" panose="020B0604020202020204" pitchFamily="34" charset="0"/>
                <a:ea typeface="Times New Roman" panose="02020603050405020304" pitchFamily="18" charset="0"/>
              </a:rPr>
              <a:t>ne of the biggest dangers for the people of God is to forget who we are and more importantly, whose we are.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2659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Salvation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167114"/>
          </a:xfrm>
          <a:prstGeom prst="rect">
            <a:avLst/>
          </a:prstGeom>
          <a:noFill/>
        </p:spPr>
        <p:txBody>
          <a:bodyPr wrap="square" rtlCol="0">
            <a:spAutoFit/>
          </a:bodyPr>
          <a:lstStyle/>
          <a:p>
            <a:pPr marL="0" marR="0" algn="just">
              <a:lnSpc>
                <a:spcPct val="97000"/>
              </a:lnSpc>
              <a:spcBef>
                <a:spcPts val="0"/>
              </a:spcBef>
              <a:spcAft>
                <a:spcPts val="0"/>
              </a:spcAft>
            </a:pPr>
            <a:r>
              <a:rPr lang="en-US" sz="3600" dirty="0">
                <a:effectLst/>
                <a:latin typeface="Arial" panose="020B0604020202020204" pitchFamily="34" charset="0"/>
                <a:ea typeface="Times New Roman" panose="02020603050405020304" pitchFamily="18" charset="0"/>
              </a:rPr>
              <a:t>Our salvation is not a truth to occasionally look back on, but one that we live in light of every single day.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10806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Lesson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167114"/>
          </a:xfrm>
          <a:prstGeom prst="rect">
            <a:avLst/>
          </a:prstGeom>
          <a:noFill/>
        </p:spPr>
        <p:txBody>
          <a:bodyPr wrap="square" rtlCol="0">
            <a:spAutoFit/>
          </a:bodyPr>
          <a:lstStyle/>
          <a:p>
            <a:pPr marL="0" marR="0" algn="just">
              <a:lnSpc>
                <a:spcPct val="97000"/>
              </a:lnSpc>
              <a:spcBef>
                <a:spcPts val="0"/>
              </a:spcBef>
              <a:spcAft>
                <a:spcPts val="0"/>
              </a:spcAft>
            </a:pPr>
            <a:r>
              <a:rPr lang="en-US" sz="3600" dirty="0">
                <a:latin typeface="Arial" panose="020B0604020202020204" pitchFamily="34" charset="0"/>
                <a:ea typeface="Times New Roman" panose="02020603050405020304" pitchFamily="18" charset="0"/>
              </a:rPr>
              <a:t>W</a:t>
            </a:r>
            <a:r>
              <a:rPr lang="en-US" sz="3600" dirty="0">
                <a:effectLst/>
                <a:latin typeface="Arial" panose="020B0604020202020204" pitchFamily="34" charset="0"/>
                <a:ea typeface="Times New Roman" panose="02020603050405020304" pitchFamily="18" charset="0"/>
              </a:rPr>
              <a:t>e must intentionally, with detailed consideration, remember what it is that Jesus accomplished for us.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315497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8714</TotalTime>
  <Words>849</Words>
  <Application>Microsoft Office PowerPoint</Application>
  <PresentationFormat>Widescreen</PresentationFormat>
  <Paragraphs>49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151</cp:revision>
  <cp:lastPrinted>2020-05-22T15:03:41Z</cp:lastPrinted>
  <dcterms:created xsi:type="dcterms:W3CDTF">2019-06-22T19:37:39Z</dcterms:created>
  <dcterms:modified xsi:type="dcterms:W3CDTF">2020-09-04T18:47:01Z</dcterms:modified>
</cp:coreProperties>
</file>